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7.xml" ContentType="application/vnd.openxmlformats-officedocument.theme+xml"/>
  <Override PartName="/ppt/slideLayouts/slideLayout34.xml" ContentType="application/vnd.openxmlformats-officedocument.presentationml.slideLayout+xml"/>
  <Override PartName="/ppt/theme/theme18.xml" ContentType="application/vnd.openxmlformats-officedocument.theme+xml"/>
  <Override PartName="/ppt/slideLayouts/slideLayout35.xml" ContentType="application/vnd.openxmlformats-officedocument.presentationml.slideLayout+xml"/>
  <Override PartName="/ppt/theme/theme19.xml" ContentType="application/vnd.openxmlformats-officedocument.theme+xml"/>
  <Override PartName="/ppt/slideLayouts/slideLayout3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  <p:sldMasterId id="2147483732" r:id="rId5"/>
    <p:sldMasterId id="2147483738" r:id="rId6"/>
    <p:sldMasterId id="2147483744" r:id="rId7"/>
    <p:sldMasterId id="2147483747" r:id="rId8"/>
    <p:sldMasterId id="2147483750" r:id="rId9"/>
    <p:sldMasterId id="2147483756" r:id="rId10"/>
    <p:sldMasterId id="2147483759" r:id="rId11"/>
    <p:sldMasterId id="2147483762" r:id="rId12"/>
    <p:sldMasterId id="2147483765" r:id="rId13"/>
    <p:sldMasterId id="2147483768" r:id="rId14"/>
    <p:sldMasterId id="2147483771" r:id="rId15"/>
    <p:sldMasterId id="2147483774" r:id="rId16"/>
    <p:sldMasterId id="2147483777" r:id="rId17"/>
    <p:sldMasterId id="2147483780" r:id="rId18"/>
    <p:sldMasterId id="2147483783" r:id="rId19"/>
    <p:sldMasterId id="2147483786" r:id="rId20"/>
    <p:sldMasterId id="2147483792" r:id="rId21"/>
    <p:sldMasterId id="2147483795" r:id="rId22"/>
    <p:sldMasterId id="2147483798" r:id="rId23"/>
  </p:sldMasterIdLst>
  <p:notesMasterIdLst>
    <p:notesMasterId r:id="rId26"/>
  </p:notesMasterIdLst>
  <p:handoutMasterIdLst>
    <p:handoutMasterId r:id="rId27"/>
  </p:handoutMasterIdLst>
  <p:sldIdLst>
    <p:sldId id="3261" r:id="rId24"/>
    <p:sldId id="3263" r:id="rId25"/>
  </p:sldIdLst>
  <p:sldSz cx="12195175" cy="6859588"/>
  <p:notesSz cx="6797675" cy="9926638"/>
  <p:defaultTextStyle>
    <a:defPPr>
      <a:defRPr lang="ko-KR"/>
    </a:defPPr>
    <a:lvl1pPr marL="0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85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168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754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338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922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506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7092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675" algn="l" defTabSz="103916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3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1730" userDrawn="1">
          <p15:clr>
            <a:srgbClr val="A4A3A4"/>
          </p15:clr>
        </p15:guide>
        <p15:guide id="6" pos="7198" userDrawn="1">
          <p15:clr>
            <a:srgbClr val="A4A3A4"/>
          </p15:clr>
        </p15:guide>
        <p15:guide id="7" pos="439" userDrawn="1">
          <p15:clr>
            <a:srgbClr val="A4A3A4"/>
          </p15:clr>
        </p15:guide>
        <p15:guide id="8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wang Minhyuk/MX Biz Team /SEDA-P(M)/General Manager/Corporate Manager/Samsung Electronics" initials="HMBT/MME" lastIdx="0" clrIdx="0">
    <p:extLst>
      <p:ext uri="{19B8F6BF-5375-455C-9EA6-DF929625EA0E}">
        <p15:presenceInfo xmlns:p15="http://schemas.microsoft.com/office/powerpoint/2012/main" userId="S-1-5-21-1569490900-2152479555-3239727262-119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A"/>
    <a:srgbClr val="FFFF99"/>
    <a:srgbClr val="003399"/>
    <a:srgbClr val="FFC91D"/>
    <a:srgbClr val="92AFE2"/>
    <a:srgbClr val="0066FF"/>
    <a:srgbClr val="0000FF"/>
    <a:srgbClr val="6699FF"/>
    <a:srgbClr val="FFFFCC"/>
    <a:srgbClr val="75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332" autoAdjust="0"/>
  </p:normalViewPr>
  <p:slideViewPr>
    <p:cSldViewPr showGuides="1">
      <p:cViewPr varScale="1">
        <p:scale>
          <a:sx n="115" d="100"/>
          <a:sy n="115" d="100"/>
        </p:scale>
        <p:origin x="432" y="126"/>
      </p:cViewPr>
      <p:guideLst>
        <p:guide orient="horz" pos="3930"/>
        <p:guide orient="horz" pos="754"/>
        <p:guide orient="horz" pos="1730"/>
        <p:guide pos="7198"/>
        <p:guide pos="43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3998" y="62"/>
      </p:cViewPr>
      <p:guideLst>
        <p:guide orient="horz" pos="3127"/>
        <p:guide pos="2141"/>
        <p:guide orient="horz" pos="31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96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396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9E7162C8-5560-4ED7-99E2-9B5AC9366A78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6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r>
              <a:rPr lang="en-US" altLang="ko-KR" smtClean="0"/>
              <a:t>Operation KPI 3Q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243"/>
            <a:ext cx="2946400" cy="498396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EC65CC62-1268-4D46-95E6-67DE387D6DC7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8242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9B5D0067-D38F-4263-B989-0688B916729C}" type="datetimeFigureOut">
              <a:rPr lang="ko-KR" altLang="en-US" smtClean="0"/>
              <a:pPr/>
              <a:t>2024-11-21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01" tIns="45700" rIns="91401" bIns="4570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r>
              <a:rPr lang="en-US" altLang="ko-KR" smtClean="0"/>
              <a:t>Operation KPI 3Q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B5285FBC-F7CD-41AC-AE7E-FC5C5DFD5DB1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679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585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168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754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8338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922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506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7092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675" algn="l" defTabSz="103916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ko-KR" altLang="en-US" sz="11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389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85FBC-F7CD-41AC-AE7E-FC5C5DFD5DB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0389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8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ko-KR" altLang="en-US" sz="11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389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85FBC-F7CD-41AC-AE7E-FC5C5DFD5DB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0389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0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Operation KPI 3Q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defTabSz="554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</a:endParaRPr>
          </a:p>
        </p:txBody>
      </p:sp>
    </p:spTree>
    <p:extLst>
      <p:ext uri="{BB962C8B-B14F-4D97-AF65-F5344CB8AC3E}">
        <p14:creationId xmlns:p14="http://schemas.microsoft.com/office/powerpoint/2010/main" val="4305468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90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475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57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37" y="649898"/>
            <a:ext cx="12194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1292129" y="6652955"/>
            <a:ext cx="960357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392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13965-8572-4608-98C7-02E87E392DFB}" type="slidenum">
              <a:rPr kumimoji="0" lang="en-US" altLang="ko-KR" sz="934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10392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US" altLang="ko-KR" sz="934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/ 30</a:t>
            </a:r>
            <a:endParaRPr kumimoji="0" lang="ko-KR" altLang="en-US" sz="93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339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840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78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5496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37" y="649898"/>
            <a:ext cx="12194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36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740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4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1426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404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244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349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762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131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defTabSz="914583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defTabSz="914583" latinLnBrk="0"/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Operation KPI 3Q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6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5" tIns="45713" rIns="91425" bIns="45713" anchor="ctr"/>
          <a:lstStyle/>
          <a:p>
            <a:pPr marL="0" marR="0" lvl="0" indent="0" algn="l" defTabSz="554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934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30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255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37" y="649898"/>
            <a:ext cx="12194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1292129" y="6652955"/>
            <a:ext cx="960357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392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13965-8572-4608-98C7-02E87E392DFB}" type="slidenum">
              <a:rPr kumimoji="0" lang="en-US" altLang="ko-KR" sz="934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10392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US" altLang="ko-KR" sz="934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/ 30</a:t>
            </a:r>
            <a:endParaRPr kumimoji="0" lang="ko-KR" altLang="en-US" sz="93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9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8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1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6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142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8177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24098" y="6449938"/>
            <a:ext cx="2845541" cy="365210"/>
          </a:xfrm>
        </p:spPr>
        <p:txBody>
          <a:bodyPr/>
          <a:lstStyle/>
          <a:p>
            <a:pPr marL="0" marR="0" lvl="0" indent="0" algn="l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6696" y="6449938"/>
            <a:ext cx="3861805" cy="365210"/>
          </a:xfrm>
        </p:spPr>
        <p:txBody>
          <a:bodyPr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26815" y="801502"/>
            <a:ext cx="11295495" cy="2345"/>
          </a:xfrm>
          <a:prstGeom prst="line">
            <a:avLst/>
          </a:prstGeom>
          <a:ln w="2222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">
            <a:extLst>
              <a:ext uri="{FF2B5EF4-FFF2-40B4-BE49-F238E27FC236}">
                <a16:creationId xmlns:a16="http://schemas.microsoft.com/office/drawing/2014/main" id="{8B04E392-1042-E34E-9679-5EB9AB658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50115" y="6494118"/>
            <a:ext cx="914401" cy="140032"/>
          </a:xfrm>
          <a:custGeom>
            <a:avLst/>
            <a:gdLst>
              <a:gd name="T0" fmla="*/ 581 w 15377"/>
              <a:gd name="T1" fmla="*/ 522 h 2356"/>
              <a:gd name="T2" fmla="*/ 985 w 15377"/>
              <a:gd name="T3" fmla="*/ 576 h 2356"/>
              <a:gd name="T4" fmla="*/ 1532 w 15377"/>
              <a:gd name="T5" fmla="*/ 711 h 2356"/>
              <a:gd name="T6" fmla="*/ 790 w 15377"/>
              <a:gd name="T7" fmla="*/ 3 h 2356"/>
              <a:gd name="T8" fmla="*/ 31 w 15377"/>
              <a:gd name="T9" fmla="*/ 784 h 2356"/>
              <a:gd name="T10" fmla="*/ 1027 w 15377"/>
              <a:gd name="T11" fmla="*/ 1811 h 2356"/>
              <a:gd name="T12" fmla="*/ 593 w 15377"/>
              <a:gd name="T13" fmla="*/ 1760 h 2356"/>
              <a:gd name="T14" fmla="*/ 0 w 15377"/>
              <a:gd name="T15" fmla="*/ 1548 h 2356"/>
              <a:gd name="T16" fmla="*/ 799 w 15377"/>
              <a:gd name="T17" fmla="*/ 2355 h 2356"/>
              <a:gd name="T18" fmla="*/ 1572 w 15377"/>
              <a:gd name="T19" fmla="*/ 1494 h 2356"/>
              <a:gd name="T20" fmla="*/ 7731 w 15377"/>
              <a:gd name="T21" fmla="*/ 643 h 2356"/>
              <a:gd name="T22" fmla="*/ 7929 w 15377"/>
              <a:gd name="T23" fmla="*/ 384 h 2356"/>
              <a:gd name="T24" fmla="*/ 8129 w 15377"/>
              <a:gd name="T25" fmla="*/ 717 h 2356"/>
              <a:gd name="T26" fmla="*/ 8671 w 15377"/>
              <a:gd name="T27" fmla="*/ 564 h 2356"/>
              <a:gd name="T28" fmla="*/ 7179 w 15377"/>
              <a:gd name="T29" fmla="*/ 499 h 2356"/>
              <a:gd name="T30" fmla="*/ 8163 w 15377"/>
              <a:gd name="T31" fmla="*/ 1644 h 2356"/>
              <a:gd name="T32" fmla="*/ 7954 w 15377"/>
              <a:gd name="T33" fmla="*/ 1952 h 2356"/>
              <a:gd name="T34" fmla="*/ 7734 w 15377"/>
              <a:gd name="T35" fmla="*/ 1542 h 2356"/>
              <a:gd name="T36" fmla="*/ 7151 w 15377"/>
              <a:gd name="T37" fmla="*/ 1709 h 2356"/>
              <a:gd name="T38" fmla="*/ 8708 w 15377"/>
              <a:gd name="T39" fmla="*/ 1844 h 2356"/>
              <a:gd name="T40" fmla="*/ 7731 w 15377"/>
              <a:gd name="T41" fmla="*/ 643 h 2356"/>
              <a:gd name="T42" fmla="*/ 12204 w 15377"/>
              <a:gd name="T43" fmla="*/ 70 h 2356"/>
              <a:gd name="T44" fmla="*/ 11388 w 15377"/>
              <a:gd name="T45" fmla="*/ 2245 h 2356"/>
              <a:gd name="T46" fmla="*/ 11896 w 15377"/>
              <a:gd name="T47" fmla="*/ 420 h 2356"/>
              <a:gd name="T48" fmla="*/ 13234 w 15377"/>
              <a:gd name="T49" fmla="*/ 2245 h 2356"/>
              <a:gd name="T50" fmla="*/ 12692 w 15377"/>
              <a:gd name="T51" fmla="*/ 70 h 2356"/>
              <a:gd name="T52" fmla="*/ 1947 w 15377"/>
              <a:gd name="T53" fmla="*/ 2268 h 2356"/>
              <a:gd name="T54" fmla="*/ 2847 w 15377"/>
              <a:gd name="T55" fmla="*/ 234 h 2356"/>
              <a:gd name="T56" fmla="*/ 3736 w 15377"/>
              <a:gd name="T57" fmla="*/ 2268 h 2356"/>
              <a:gd name="T58" fmla="*/ 2353 w 15377"/>
              <a:gd name="T59" fmla="*/ 70 h 2356"/>
              <a:gd name="T60" fmla="*/ 5396 w 15377"/>
              <a:gd name="T61" fmla="*/ 1788 h 2356"/>
              <a:gd name="T62" fmla="*/ 4222 w 15377"/>
              <a:gd name="T63" fmla="*/ 70 h 2356"/>
              <a:gd name="T64" fmla="*/ 4724 w 15377"/>
              <a:gd name="T65" fmla="*/ 2268 h 2356"/>
              <a:gd name="T66" fmla="*/ 5116 w 15377"/>
              <a:gd name="T67" fmla="*/ 2268 h 2356"/>
              <a:gd name="T68" fmla="*/ 6053 w 15377"/>
              <a:gd name="T69" fmla="*/ 234 h 2356"/>
              <a:gd name="T70" fmla="*/ 6617 w 15377"/>
              <a:gd name="T71" fmla="*/ 2268 h 2356"/>
              <a:gd name="T72" fmla="*/ 5672 w 15377"/>
              <a:gd name="T73" fmla="*/ 70 h 2356"/>
              <a:gd name="T74" fmla="*/ 10779 w 15377"/>
              <a:gd name="T75" fmla="*/ 70 h 2356"/>
              <a:gd name="T76" fmla="*/ 10223 w 15377"/>
              <a:gd name="T77" fmla="*/ 1695 h 2356"/>
              <a:gd name="T78" fmla="*/ 10006 w 15377"/>
              <a:gd name="T79" fmla="*/ 1940 h 2356"/>
              <a:gd name="T80" fmla="*/ 9791 w 15377"/>
              <a:gd name="T81" fmla="*/ 1695 h 2356"/>
              <a:gd name="T82" fmla="*/ 9235 w 15377"/>
              <a:gd name="T83" fmla="*/ 70 h 2356"/>
              <a:gd name="T84" fmla="*/ 9241 w 15377"/>
              <a:gd name="T85" fmla="*/ 1788 h 2356"/>
              <a:gd name="T86" fmla="*/ 10773 w 15377"/>
              <a:gd name="T87" fmla="*/ 1788 h 2356"/>
              <a:gd name="T88" fmla="*/ 10779 w 15377"/>
              <a:gd name="T89" fmla="*/ 70 h 2356"/>
              <a:gd name="T90" fmla="*/ 14594 w 15377"/>
              <a:gd name="T91" fmla="*/ 1356 h 2356"/>
              <a:gd name="T92" fmla="*/ 14820 w 15377"/>
              <a:gd name="T93" fmla="*/ 1672 h 2356"/>
              <a:gd name="T94" fmla="*/ 14589 w 15377"/>
              <a:gd name="T95" fmla="*/ 1918 h 2356"/>
              <a:gd name="T96" fmla="*/ 14360 w 15377"/>
              <a:gd name="T97" fmla="*/ 1672 h 2356"/>
              <a:gd name="T98" fmla="*/ 14371 w 15377"/>
              <a:gd name="T99" fmla="*/ 564 h 2356"/>
              <a:gd name="T100" fmla="*/ 14809 w 15377"/>
              <a:gd name="T101" fmla="*/ 564 h 2356"/>
              <a:gd name="T102" fmla="*/ 14814 w 15377"/>
              <a:gd name="T103" fmla="*/ 770 h 2356"/>
              <a:gd name="T104" fmla="*/ 15367 w 15377"/>
              <a:gd name="T105" fmla="*/ 697 h 2356"/>
              <a:gd name="T106" fmla="*/ 14594 w 15377"/>
              <a:gd name="T107" fmla="*/ 8 h 2356"/>
              <a:gd name="T108" fmla="*/ 13813 w 15377"/>
              <a:gd name="T109" fmla="*/ 697 h 2356"/>
              <a:gd name="T110" fmla="*/ 13821 w 15377"/>
              <a:gd name="T111" fmla="*/ 1763 h 2356"/>
              <a:gd name="T112" fmla="*/ 15367 w 15377"/>
              <a:gd name="T113" fmla="*/ 1763 h 2356"/>
              <a:gd name="T114" fmla="*/ 15376 w 15377"/>
              <a:gd name="T115" fmla="*/ 1035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77" h="2356">
                <a:moveTo>
                  <a:pt x="584" y="638"/>
                </a:moveTo>
                <a:cubicBezTo>
                  <a:pt x="573" y="592"/>
                  <a:pt x="576" y="547"/>
                  <a:pt x="581" y="522"/>
                </a:cubicBezTo>
                <a:cubicBezTo>
                  <a:pt x="595" y="451"/>
                  <a:pt x="643" y="375"/>
                  <a:pt x="782" y="375"/>
                </a:cubicBezTo>
                <a:cubicBezTo>
                  <a:pt x="911" y="375"/>
                  <a:pt x="985" y="454"/>
                  <a:pt x="985" y="576"/>
                </a:cubicBezTo>
                <a:lnTo>
                  <a:pt x="985" y="711"/>
                </a:lnTo>
                <a:lnTo>
                  <a:pt x="1532" y="711"/>
                </a:lnTo>
                <a:lnTo>
                  <a:pt x="1532" y="556"/>
                </a:lnTo>
                <a:cubicBezTo>
                  <a:pt x="1532" y="79"/>
                  <a:pt x="1100" y="3"/>
                  <a:pt x="790" y="3"/>
                </a:cubicBezTo>
                <a:cubicBezTo>
                  <a:pt x="403" y="0"/>
                  <a:pt x="85" y="130"/>
                  <a:pt x="25" y="488"/>
                </a:cubicBezTo>
                <a:cubicBezTo>
                  <a:pt x="8" y="587"/>
                  <a:pt x="6" y="674"/>
                  <a:pt x="31" y="784"/>
                </a:cubicBezTo>
                <a:cubicBezTo>
                  <a:pt x="127" y="1232"/>
                  <a:pt x="909" y="1362"/>
                  <a:pt x="1021" y="1647"/>
                </a:cubicBezTo>
                <a:cubicBezTo>
                  <a:pt x="1044" y="1700"/>
                  <a:pt x="1036" y="1768"/>
                  <a:pt x="1027" y="1811"/>
                </a:cubicBezTo>
                <a:cubicBezTo>
                  <a:pt x="1010" y="1884"/>
                  <a:pt x="959" y="1960"/>
                  <a:pt x="813" y="1960"/>
                </a:cubicBezTo>
                <a:cubicBezTo>
                  <a:pt x="674" y="1960"/>
                  <a:pt x="593" y="1881"/>
                  <a:pt x="593" y="1760"/>
                </a:cubicBezTo>
                <a:lnTo>
                  <a:pt x="593" y="1548"/>
                </a:lnTo>
                <a:lnTo>
                  <a:pt x="0" y="1548"/>
                </a:lnTo>
                <a:lnTo>
                  <a:pt x="0" y="1717"/>
                </a:lnTo>
                <a:cubicBezTo>
                  <a:pt x="0" y="2208"/>
                  <a:pt x="386" y="2355"/>
                  <a:pt x="799" y="2355"/>
                </a:cubicBezTo>
                <a:cubicBezTo>
                  <a:pt x="1196" y="2355"/>
                  <a:pt x="1521" y="2220"/>
                  <a:pt x="1575" y="1853"/>
                </a:cubicBezTo>
                <a:cubicBezTo>
                  <a:pt x="1600" y="1664"/>
                  <a:pt x="1580" y="1540"/>
                  <a:pt x="1572" y="1494"/>
                </a:cubicBezTo>
                <a:cubicBezTo>
                  <a:pt x="1481" y="1030"/>
                  <a:pt x="646" y="894"/>
                  <a:pt x="584" y="638"/>
                </a:cubicBezTo>
                <a:close/>
                <a:moveTo>
                  <a:pt x="7731" y="643"/>
                </a:moveTo>
                <a:cubicBezTo>
                  <a:pt x="7723" y="601"/>
                  <a:pt x="7726" y="553"/>
                  <a:pt x="7728" y="530"/>
                </a:cubicBezTo>
                <a:cubicBezTo>
                  <a:pt x="7745" y="460"/>
                  <a:pt x="7790" y="384"/>
                  <a:pt x="7929" y="384"/>
                </a:cubicBezTo>
                <a:cubicBezTo>
                  <a:pt x="8056" y="384"/>
                  <a:pt x="8129" y="463"/>
                  <a:pt x="8129" y="581"/>
                </a:cubicBezTo>
                <a:lnTo>
                  <a:pt x="8129" y="717"/>
                </a:lnTo>
                <a:lnTo>
                  <a:pt x="8671" y="717"/>
                </a:lnTo>
                <a:lnTo>
                  <a:pt x="8671" y="564"/>
                </a:lnTo>
                <a:cubicBezTo>
                  <a:pt x="8671" y="90"/>
                  <a:pt x="8248" y="17"/>
                  <a:pt x="7940" y="17"/>
                </a:cubicBezTo>
                <a:cubicBezTo>
                  <a:pt x="7554" y="17"/>
                  <a:pt x="7238" y="144"/>
                  <a:pt x="7179" y="499"/>
                </a:cubicBezTo>
                <a:cubicBezTo>
                  <a:pt x="7165" y="595"/>
                  <a:pt x="7159" y="683"/>
                  <a:pt x="7185" y="793"/>
                </a:cubicBezTo>
                <a:cubicBezTo>
                  <a:pt x="7278" y="1232"/>
                  <a:pt x="8050" y="1362"/>
                  <a:pt x="8163" y="1644"/>
                </a:cubicBezTo>
                <a:cubicBezTo>
                  <a:pt x="8183" y="1698"/>
                  <a:pt x="8177" y="1765"/>
                  <a:pt x="8166" y="1805"/>
                </a:cubicBezTo>
                <a:cubicBezTo>
                  <a:pt x="8149" y="1878"/>
                  <a:pt x="8101" y="1952"/>
                  <a:pt x="7954" y="1952"/>
                </a:cubicBezTo>
                <a:cubicBezTo>
                  <a:pt x="7819" y="1952"/>
                  <a:pt x="7734" y="1873"/>
                  <a:pt x="7734" y="1754"/>
                </a:cubicBezTo>
                <a:lnTo>
                  <a:pt x="7734" y="1542"/>
                </a:lnTo>
                <a:lnTo>
                  <a:pt x="7151" y="1542"/>
                </a:lnTo>
                <a:lnTo>
                  <a:pt x="7151" y="1709"/>
                </a:lnTo>
                <a:cubicBezTo>
                  <a:pt x="7151" y="2194"/>
                  <a:pt x="7532" y="2341"/>
                  <a:pt x="7940" y="2341"/>
                </a:cubicBezTo>
                <a:cubicBezTo>
                  <a:pt x="8332" y="2341"/>
                  <a:pt x="8657" y="2206"/>
                  <a:pt x="8708" y="1844"/>
                </a:cubicBezTo>
                <a:cubicBezTo>
                  <a:pt x="8733" y="1655"/>
                  <a:pt x="8713" y="1534"/>
                  <a:pt x="8705" y="1489"/>
                </a:cubicBezTo>
                <a:cubicBezTo>
                  <a:pt x="8617" y="1033"/>
                  <a:pt x="7793" y="897"/>
                  <a:pt x="7731" y="643"/>
                </a:cubicBezTo>
                <a:close/>
                <a:moveTo>
                  <a:pt x="12720" y="1839"/>
                </a:moveTo>
                <a:lnTo>
                  <a:pt x="12204" y="70"/>
                </a:lnTo>
                <a:lnTo>
                  <a:pt x="11388" y="70"/>
                </a:lnTo>
                <a:lnTo>
                  <a:pt x="11388" y="2245"/>
                </a:lnTo>
                <a:lnTo>
                  <a:pt x="11927" y="2245"/>
                </a:lnTo>
                <a:lnTo>
                  <a:pt x="11896" y="420"/>
                </a:lnTo>
                <a:lnTo>
                  <a:pt x="12452" y="2245"/>
                </a:lnTo>
                <a:lnTo>
                  <a:pt x="13234" y="2245"/>
                </a:lnTo>
                <a:lnTo>
                  <a:pt x="13234" y="70"/>
                </a:lnTo>
                <a:lnTo>
                  <a:pt x="12692" y="70"/>
                </a:lnTo>
                <a:lnTo>
                  <a:pt x="12720" y="1839"/>
                </a:lnTo>
                <a:close/>
                <a:moveTo>
                  <a:pt x="1947" y="2268"/>
                </a:moveTo>
                <a:lnTo>
                  <a:pt x="2540" y="2268"/>
                </a:lnTo>
                <a:lnTo>
                  <a:pt x="2847" y="234"/>
                </a:lnTo>
                <a:lnTo>
                  <a:pt x="3146" y="2268"/>
                </a:lnTo>
                <a:lnTo>
                  <a:pt x="3736" y="2268"/>
                </a:lnTo>
                <a:lnTo>
                  <a:pt x="3330" y="70"/>
                </a:lnTo>
                <a:lnTo>
                  <a:pt x="2353" y="70"/>
                </a:lnTo>
                <a:lnTo>
                  <a:pt x="1947" y="2268"/>
                </a:lnTo>
                <a:close/>
                <a:moveTo>
                  <a:pt x="5396" y="1788"/>
                </a:moveTo>
                <a:lnTo>
                  <a:pt x="5119" y="70"/>
                </a:lnTo>
                <a:lnTo>
                  <a:pt x="4222" y="70"/>
                </a:lnTo>
                <a:lnTo>
                  <a:pt x="4174" y="2268"/>
                </a:lnTo>
                <a:lnTo>
                  <a:pt x="4724" y="2268"/>
                </a:lnTo>
                <a:lnTo>
                  <a:pt x="4738" y="234"/>
                </a:lnTo>
                <a:lnTo>
                  <a:pt x="5116" y="2268"/>
                </a:lnTo>
                <a:lnTo>
                  <a:pt x="5672" y="2268"/>
                </a:lnTo>
                <a:lnTo>
                  <a:pt x="6053" y="234"/>
                </a:lnTo>
                <a:lnTo>
                  <a:pt x="6067" y="2268"/>
                </a:lnTo>
                <a:lnTo>
                  <a:pt x="6617" y="2268"/>
                </a:lnTo>
                <a:lnTo>
                  <a:pt x="6569" y="70"/>
                </a:lnTo>
                <a:lnTo>
                  <a:pt x="5672" y="70"/>
                </a:lnTo>
                <a:lnTo>
                  <a:pt x="5396" y="1788"/>
                </a:lnTo>
                <a:close/>
                <a:moveTo>
                  <a:pt x="10779" y="70"/>
                </a:moveTo>
                <a:lnTo>
                  <a:pt x="10223" y="70"/>
                </a:lnTo>
                <a:lnTo>
                  <a:pt x="10223" y="1695"/>
                </a:lnTo>
                <a:cubicBezTo>
                  <a:pt x="10223" y="1723"/>
                  <a:pt x="10223" y="1754"/>
                  <a:pt x="10217" y="1779"/>
                </a:cubicBezTo>
                <a:cubicBezTo>
                  <a:pt x="10206" y="1833"/>
                  <a:pt x="10161" y="1940"/>
                  <a:pt x="10006" y="1940"/>
                </a:cubicBezTo>
                <a:cubicBezTo>
                  <a:pt x="9853" y="1940"/>
                  <a:pt x="9808" y="1836"/>
                  <a:pt x="9797" y="1779"/>
                </a:cubicBezTo>
                <a:cubicBezTo>
                  <a:pt x="9791" y="1757"/>
                  <a:pt x="9791" y="1723"/>
                  <a:pt x="9791" y="1695"/>
                </a:cubicBezTo>
                <a:lnTo>
                  <a:pt x="9791" y="70"/>
                </a:lnTo>
                <a:lnTo>
                  <a:pt x="9235" y="70"/>
                </a:lnTo>
                <a:lnTo>
                  <a:pt x="9235" y="1644"/>
                </a:lnTo>
                <a:cubicBezTo>
                  <a:pt x="9235" y="1684"/>
                  <a:pt x="9238" y="1768"/>
                  <a:pt x="9241" y="1788"/>
                </a:cubicBezTo>
                <a:cubicBezTo>
                  <a:pt x="9280" y="2197"/>
                  <a:pt x="9603" y="2333"/>
                  <a:pt x="10006" y="2333"/>
                </a:cubicBezTo>
                <a:cubicBezTo>
                  <a:pt x="10410" y="2333"/>
                  <a:pt x="10734" y="2200"/>
                  <a:pt x="10773" y="1788"/>
                </a:cubicBezTo>
                <a:cubicBezTo>
                  <a:pt x="10776" y="1765"/>
                  <a:pt x="10782" y="1684"/>
                  <a:pt x="10779" y="1644"/>
                </a:cubicBezTo>
                <a:lnTo>
                  <a:pt x="10779" y="70"/>
                </a:lnTo>
                <a:close/>
                <a:moveTo>
                  <a:pt x="14594" y="1035"/>
                </a:moveTo>
                <a:lnTo>
                  <a:pt x="14594" y="1356"/>
                </a:lnTo>
                <a:lnTo>
                  <a:pt x="14820" y="1356"/>
                </a:lnTo>
                <a:lnTo>
                  <a:pt x="14820" y="1672"/>
                </a:lnTo>
                <a:cubicBezTo>
                  <a:pt x="14820" y="1700"/>
                  <a:pt x="14820" y="1732"/>
                  <a:pt x="14814" y="1757"/>
                </a:cubicBezTo>
                <a:cubicBezTo>
                  <a:pt x="14806" y="1816"/>
                  <a:pt x="14749" y="1918"/>
                  <a:pt x="14589" y="1918"/>
                </a:cubicBezTo>
                <a:cubicBezTo>
                  <a:pt x="14431" y="1918"/>
                  <a:pt x="14374" y="1816"/>
                  <a:pt x="14366" y="1757"/>
                </a:cubicBezTo>
                <a:cubicBezTo>
                  <a:pt x="14363" y="1732"/>
                  <a:pt x="14360" y="1700"/>
                  <a:pt x="14360" y="1672"/>
                </a:cubicBezTo>
                <a:lnTo>
                  <a:pt x="14360" y="669"/>
                </a:lnTo>
                <a:cubicBezTo>
                  <a:pt x="14360" y="632"/>
                  <a:pt x="14363" y="595"/>
                  <a:pt x="14371" y="564"/>
                </a:cubicBezTo>
                <a:cubicBezTo>
                  <a:pt x="14383" y="511"/>
                  <a:pt x="14431" y="406"/>
                  <a:pt x="14589" y="406"/>
                </a:cubicBezTo>
                <a:cubicBezTo>
                  <a:pt x="14758" y="406"/>
                  <a:pt x="14797" y="516"/>
                  <a:pt x="14809" y="564"/>
                </a:cubicBezTo>
                <a:cubicBezTo>
                  <a:pt x="14814" y="595"/>
                  <a:pt x="14814" y="649"/>
                  <a:pt x="14814" y="649"/>
                </a:cubicBezTo>
                <a:lnTo>
                  <a:pt x="14814" y="770"/>
                </a:lnTo>
                <a:lnTo>
                  <a:pt x="15367" y="770"/>
                </a:lnTo>
                <a:lnTo>
                  <a:pt x="15367" y="697"/>
                </a:lnTo>
                <a:cubicBezTo>
                  <a:pt x="15367" y="697"/>
                  <a:pt x="15370" y="621"/>
                  <a:pt x="15365" y="550"/>
                </a:cubicBezTo>
                <a:cubicBezTo>
                  <a:pt x="15322" y="138"/>
                  <a:pt x="14984" y="8"/>
                  <a:pt x="14594" y="8"/>
                </a:cubicBezTo>
                <a:cubicBezTo>
                  <a:pt x="14205" y="8"/>
                  <a:pt x="13872" y="141"/>
                  <a:pt x="13824" y="550"/>
                </a:cubicBezTo>
                <a:cubicBezTo>
                  <a:pt x="13818" y="587"/>
                  <a:pt x="13813" y="655"/>
                  <a:pt x="13813" y="697"/>
                </a:cubicBezTo>
                <a:lnTo>
                  <a:pt x="13813" y="1619"/>
                </a:lnTo>
                <a:cubicBezTo>
                  <a:pt x="13813" y="1658"/>
                  <a:pt x="13813" y="1689"/>
                  <a:pt x="13821" y="1763"/>
                </a:cubicBezTo>
                <a:cubicBezTo>
                  <a:pt x="13858" y="2163"/>
                  <a:pt x="14205" y="2304"/>
                  <a:pt x="14594" y="2304"/>
                </a:cubicBezTo>
                <a:cubicBezTo>
                  <a:pt x="14987" y="2304"/>
                  <a:pt x="15331" y="2163"/>
                  <a:pt x="15367" y="1763"/>
                </a:cubicBezTo>
                <a:cubicBezTo>
                  <a:pt x="15373" y="1689"/>
                  <a:pt x="15376" y="1658"/>
                  <a:pt x="15376" y="1619"/>
                </a:cubicBezTo>
                <a:lnTo>
                  <a:pt x="15376" y="1035"/>
                </a:lnTo>
                <a:lnTo>
                  <a:pt x="14594" y="1035"/>
                </a:lnTo>
                <a:close/>
              </a:path>
            </a:pathLst>
          </a:custGeom>
          <a:solidFill>
            <a:srgbClr val="1428A0"/>
          </a:solidFill>
          <a:ln>
            <a:noFill/>
          </a:ln>
          <a:effectLst/>
        </p:spPr>
        <p:txBody>
          <a:bodyPr wrap="none" lIns="91428" tIns="45714" rIns="91428" bIns="45714" anchor="ctr"/>
          <a:lstStyle/>
          <a:p>
            <a:pPr marL="0" marR="0" lvl="0" indent="0" algn="l" defTabSz="55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/>
              <a:ea typeface="SamsungOneKoreanOTF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294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13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62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07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37" y="649898"/>
            <a:ext cx="12194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1292129" y="6652955"/>
            <a:ext cx="960357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392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13965-8572-4608-98C7-02E87E392DFB}" type="slidenum">
              <a:rPr kumimoji="0" lang="en-US" altLang="ko-KR" sz="934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10392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US" altLang="ko-KR" sz="934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/ 30</a:t>
            </a:r>
            <a:endParaRPr kumimoji="0" lang="ko-KR" altLang="en-US" sz="934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5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77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64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3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57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57"/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Operation KPI 3Q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75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8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6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35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35" latinLnBrk="0"/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Operation KPI 3Q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ransition/>
  <p:hf hdr="0" dt="0"/>
  <p:txStyles>
    <p:titleStyle>
      <a:lvl1pPr marL="0" algn="l" defTabSz="1219135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65" indent="-304865" algn="l" defTabSz="1039064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499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01" indent="-214669" algn="l" defTabSz="1039064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1999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33" indent="-198433" algn="l" defTabSz="1039064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799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7966" indent="-212864" algn="l" defTabSz="1039064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97" indent="-259767" algn="l" defTabSz="1039064" rtl="0" eaLnBrk="1" latinLnBrk="1" hangingPunct="1">
        <a:spcBef>
          <a:spcPct val="20000"/>
        </a:spcBef>
        <a:buFont typeface="Arial" pitchFamily="34" charset="0"/>
        <a:buChar char="»"/>
        <a:defRPr sz="2299" kern="1200">
          <a:solidFill>
            <a:schemeClr val="tx1"/>
          </a:solidFill>
          <a:latin typeface="+mn-lt"/>
          <a:ea typeface="+mn-ea"/>
          <a:cs typeface="+mn-cs"/>
        </a:defRPr>
      </a:lvl5pPr>
      <a:lvl6pPr marL="2857428" indent="-259767" algn="l" defTabSz="1039064" rtl="0" eaLnBrk="1" latinLnBrk="1" hangingPunct="1">
        <a:spcBef>
          <a:spcPct val="20000"/>
        </a:spcBef>
        <a:buFont typeface="Arial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6pPr>
      <a:lvl7pPr marL="3376961" indent="-259767" algn="l" defTabSz="1039064" rtl="0" eaLnBrk="1" latinLnBrk="1" hangingPunct="1">
        <a:spcBef>
          <a:spcPct val="20000"/>
        </a:spcBef>
        <a:buFont typeface="Arial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7pPr>
      <a:lvl8pPr marL="3896493" indent="-259767" algn="l" defTabSz="1039064" rtl="0" eaLnBrk="1" latinLnBrk="1" hangingPunct="1">
        <a:spcBef>
          <a:spcPct val="20000"/>
        </a:spcBef>
        <a:buFont typeface="Arial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8pPr>
      <a:lvl9pPr marL="4416025" indent="-259767" algn="l" defTabSz="1039064" rtl="0" eaLnBrk="1" latinLnBrk="1" hangingPunct="1">
        <a:spcBef>
          <a:spcPct val="20000"/>
        </a:spcBef>
        <a:buFont typeface="Arial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19533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39064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8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78130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97662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117194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636728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156259" algn="l" defTabSz="1039064" rtl="0" eaLnBrk="1" latinLnBrk="1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6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1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0" algn="l" defTabSz="121933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199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916" indent="-304916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1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69" indent="-214704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636" indent="-198466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84" indent="-212900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285" indent="-259809" algn="l" defTabSz="1039237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903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522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14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76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2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3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5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76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94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71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33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951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9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9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6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0" algn="l" defTabSz="121933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199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916" indent="-304916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1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69" indent="-214704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636" indent="-198466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84" indent="-212900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285" indent="-259809" algn="l" defTabSz="1039237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903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522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14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76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2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3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5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76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94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71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33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951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ChangeArrowheads="1"/>
          </p:cNvSpPr>
          <p:nvPr userDrawn="1"/>
        </p:nvSpPr>
        <p:spPr bwMode="auto">
          <a:xfrm>
            <a:off x="10782329" y="41431"/>
            <a:ext cx="1266839" cy="2706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10392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CONFIDENTIAL</a:t>
            </a:r>
            <a:endParaRPr kumimoji="0" lang="ko-KR" altLang="en-US" sz="1067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2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3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0" algn="l" defTabSz="121933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199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916" indent="-304916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1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69" indent="-214704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636" indent="-198466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84" indent="-212900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285" indent="-259809" algn="l" defTabSz="1039237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903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522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14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76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2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3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5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76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94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71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33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951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4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ChangeArrowheads="1"/>
          </p:cNvSpPr>
          <p:nvPr userDrawn="1"/>
        </p:nvSpPr>
        <p:spPr bwMode="auto">
          <a:xfrm>
            <a:off x="10782329" y="41431"/>
            <a:ext cx="1266839" cy="2706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10392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CONFIDENTIAL</a:t>
            </a:r>
            <a:endParaRPr kumimoji="0" lang="ko-KR" altLang="en-US" sz="1067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0" algn="l" defTabSz="121933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199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916" indent="-304916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1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69" indent="-214704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636" indent="-198466" algn="l" defTabSz="1039237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84" indent="-212900" algn="l" defTabSz="1039237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285" indent="-259809" algn="l" defTabSz="1039237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903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522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14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761" indent="-259809" algn="l" defTabSz="1039237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20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3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57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76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94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71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333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951" algn="l" defTabSz="103923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9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24098" y="6449938"/>
            <a:ext cx="2845541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6696" y="6449938"/>
            <a:ext cx="3861805" cy="365210"/>
          </a:xfrm>
          <a:prstGeom prst="rect">
            <a:avLst/>
          </a:prstGeom>
        </p:spPr>
        <p:txBody>
          <a:bodyPr vert="horz" lIns="103917" tIns="51959" rIns="103917" bIns="519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Operation KPI 3Q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/>
  <p:hf hdr="0" dt="0"/>
  <p:txStyles>
    <p:titleStyle>
      <a:lvl1pPr marL="0" algn="l" defTabSz="1219257" rtl="0" eaLnBrk="0" fontAlgn="base" latinLnBrk="1" hangingPunct="0">
        <a:spcBef>
          <a:spcPct val="0"/>
        </a:spcBef>
        <a:spcAft>
          <a:spcPct val="0"/>
        </a:spcAft>
        <a:buNone/>
        <a:defRPr lang="ko-KR" altLang="en-US" sz="3200" b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HY견고딕" pitchFamily="18" charset="-127"/>
          <a:ea typeface="HY견고딕" pitchFamily="18" charset="-127"/>
          <a:cs typeface="Tahoma" pitchFamily="34" charset="0"/>
        </a:defRPr>
      </a:lvl1pPr>
    </p:titleStyle>
    <p:bodyStyle>
      <a:lvl1pPr marL="304895" indent="-30489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lang="ko-KR" altLang="en-US" sz="2500" b="1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413142" indent="-214690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Font typeface="Arial" pitchFamily="34" charset="0"/>
        <a:buChar char="-"/>
        <a:defRPr lang="ko-KR" altLang="en-US" sz="2000" kern="1200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  <a:sym typeface="Wingdings" pitchFamily="2" charset="2"/>
        </a:defRPr>
      </a:lvl2pPr>
      <a:lvl3pPr marL="611594" indent="-198453" algn="l" defTabSz="1039168" rtl="0" eaLnBrk="1" latinLnBrk="1" hangingPunct="1">
        <a:lnSpc>
          <a:spcPct val="100000"/>
        </a:lnSpc>
        <a:spcBef>
          <a:spcPts val="341"/>
        </a:spcBef>
        <a:spcAft>
          <a:spcPts val="0"/>
        </a:spcAft>
        <a:buClrTx/>
        <a:buFont typeface="맑은 고딕" pitchFamily="50" charset="-127"/>
        <a:buChar char="∙"/>
        <a:defRPr lang="ko-KR" alt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  <a:sym typeface="Wingdings" pitchFamily="2" charset="2"/>
        </a:defRPr>
      </a:lvl3pPr>
      <a:lvl4pPr marL="718037" indent="-212885" algn="l" defTabSz="1039168" rtl="0" eaLnBrk="1" latinLnBrk="1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√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131" indent="-259793" algn="l" defTabSz="103916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714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299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83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467" indent="-259793" algn="l" defTabSz="103916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8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16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754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338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92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506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092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75" algn="l" defTabSz="103916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87" y="1456896"/>
            <a:ext cx="10276121" cy="3394790"/>
          </a:xfrm>
          <a:prstGeom prst="rect">
            <a:avLst/>
          </a:prstGeom>
        </p:spPr>
      </p:pic>
      <p:sp>
        <p:nvSpPr>
          <p:cNvPr id="143" name="제목 1"/>
          <p:cNvSpPr txBox="1">
            <a:spLocks/>
          </p:cNvSpPr>
          <p:nvPr/>
        </p:nvSpPr>
        <p:spPr>
          <a:xfrm>
            <a:off x="11944" y="9256"/>
            <a:ext cx="10046083" cy="684234"/>
          </a:xfrm>
          <a:prstGeom prst="rect">
            <a:avLst/>
          </a:prstGeom>
        </p:spPr>
        <p:txBody>
          <a:bodyPr lIns="91428" tIns="45714" rIns="91428" bIns="45714" anchor="ctr"/>
          <a:lstStyle>
            <a:defPPr>
              <a:defRPr lang="ko-KR"/>
            </a:defPPr>
            <a:lvl1pPr defTabSz="914400">
              <a:spcBef>
                <a:spcPct val="0"/>
              </a:spcBef>
              <a:buNone/>
              <a:defRPr kumimoji="1" sz="2400" b="1">
                <a:solidFill>
                  <a:schemeClr val="bg1">
                    <a:lumMod val="75000"/>
                  </a:schemeClr>
                </a:solidFill>
                <a:latin typeface="+mn-ea"/>
              </a:defRPr>
            </a:lvl1pPr>
          </a:lstStyle>
          <a:p>
            <a:pPr lvl="0" fontAlgn="base">
              <a:lnSpc>
                <a:spcPct val="150000"/>
              </a:lnSpc>
              <a:spcAft>
                <a:spcPts val="1600"/>
              </a:spcAft>
              <a:buClr>
                <a:prstClr val="black"/>
              </a:buCl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pt-BR" altLang="ko-K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Construction</a:t>
            </a:r>
            <a:r>
              <a:rPr lang="pt-BR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pt-BR" altLang="ko-K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Plan</a:t>
            </a:r>
            <a:endParaRPr lang="pt-BR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156" y="0"/>
            <a:ext cx="12194822" cy="72522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04857" y="199307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INFRA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3042" y="57410"/>
            <a:ext cx="4990783" cy="468052"/>
            <a:chOff x="62180" y="865187"/>
            <a:chExt cx="4990783" cy="46805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80963" y="1003834"/>
              <a:ext cx="4572000" cy="3017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36576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  <a:buClr>
                  <a:prstClr val="black"/>
                </a:buClr>
                <a:defRPr/>
              </a:pPr>
              <a:r>
                <a:rPr kumimoji="1" lang="pt-BR" altLang="ko-KR" sz="1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Walking</a:t>
              </a:r>
              <a:r>
                <a:rPr kumimoji="1" lang="pt-BR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kumimoji="1" lang="pt-BR" altLang="ko-KR" sz="1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Track</a:t>
              </a:r>
              <a:r>
                <a:rPr kumimoji="1" lang="pt-BR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– </a:t>
              </a:r>
              <a:r>
                <a:rPr kumimoji="1" lang="pt-BR" altLang="ko-K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Grupo Infra</a:t>
              </a:r>
            </a:p>
          </p:txBody>
        </p:sp>
        <p:sp>
          <p:nvSpPr>
            <p:cNvPr id="39" name="Flowchart: Manual Input 38"/>
            <p:cNvSpPr/>
            <p:nvPr/>
          </p:nvSpPr>
          <p:spPr bwMode="auto">
            <a:xfrm>
              <a:off x="62180" y="865187"/>
              <a:ext cx="645294" cy="468052"/>
            </a:xfrm>
            <a:prstGeom prst="flowChartManualInpu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</p:grpSp>
      <p:sp>
        <p:nvSpPr>
          <p:cNvPr id="42" name="모서리가 둥근 직사각형 5"/>
          <p:cNvSpPr/>
          <p:nvPr/>
        </p:nvSpPr>
        <p:spPr>
          <a:xfrm>
            <a:off x="264939" y="1378745"/>
            <a:ext cx="11593288" cy="5092420"/>
          </a:xfrm>
          <a:prstGeom prst="roundRect">
            <a:avLst>
              <a:gd name="adj" fmla="val 1585"/>
            </a:avLst>
          </a:prstGeom>
          <a:noFill/>
          <a:ln>
            <a:solidFill>
              <a:schemeClr val="accent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9" name="모서리가 둥근 직사각형 20"/>
          <p:cNvSpPr/>
          <p:nvPr/>
        </p:nvSpPr>
        <p:spPr>
          <a:xfrm>
            <a:off x="264939" y="959961"/>
            <a:ext cx="1925486" cy="386399"/>
          </a:xfrm>
          <a:prstGeom prst="roundRect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Length –750m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19931" y="5333100"/>
            <a:ext cx="163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Visitors</a:t>
            </a:r>
            <a:r>
              <a:rPr lang="pt-BR" sz="1600" dirty="0"/>
              <a:t> parking</a:t>
            </a:r>
          </a:p>
          <a:p>
            <a:r>
              <a:rPr lang="pt-BR" sz="1600" dirty="0"/>
              <a:t>   50 </a:t>
            </a:r>
            <a:r>
              <a:rPr lang="pt-BR" sz="1600" dirty="0" err="1"/>
              <a:t>spaces</a:t>
            </a:r>
            <a:endParaRPr lang="pt-BR" sz="16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8287898" y="5293410"/>
            <a:ext cx="187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Maintenance</a:t>
            </a:r>
            <a:r>
              <a:rPr lang="pt-BR" sz="1600" dirty="0"/>
              <a:t> </a:t>
            </a:r>
            <a:r>
              <a:rPr lang="pt-BR" sz="1600" dirty="0" err="1" smtClean="0"/>
              <a:t>area</a:t>
            </a:r>
            <a:endParaRPr lang="pt-BR" sz="16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283032" y="5293410"/>
            <a:ext cx="146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Walking</a:t>
            </a:r>
            <a:r>
              <a:rPr lang="pt-BR" sz="1600" dirty="0"/>
              <a:t> </a:t>
            </a:r>
            <a:r>
              <a:rPr lang="pt-BR" sz="1600" dirty="0" err="1"/>
              <a:t>Track</a:t>
            </a:r>
            <a:endParaRPr lang="pt-BR" sz="1600" dirty="0"/>
          </a:p>
          <a:p>
            <a:r>
              <a:rPr lang="pt-BR" sz="1600" dirty="0"/>
              <a:t>     750 m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2222680" y="5324187"/>
            <a:ext cx="1617232" cy="5512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290505" y="5290479"/>
            <a:ext cx="1435491" cy="5906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8287898" y="5324187"/>
            <a:ext cx="1768792" cy="3077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1841652" y="5462687"/>
            <a:ext cx="273728" cy="2589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843257" y="5430532"/>
            <a:ext cx="25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</a:p>
        </p:txBody>
      </p:sp>
      <p:sp>
        <p:nvSpPr>
          <p:cNvPr id="57" name="Elipse 56"/>
          <p:cNvSpPr/>
          <p:nvPr/>
        </p:nvSpPr>
        <p:spPr bwMode="auto">
          <a:xfrm>
            <a:off x="4928573" y="5419894"/>
            <a:ext cx="273728" cy="2589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909518" y="5380091"/>
            <a:ext cx="25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</a:t>
            </a:r>
            <a:endParaRPr lang="pt-BR" sz="1600" b="1" dirty="0"/>
          </a:p>
        </p:txBody>
      </p:sp>
      <p:sp>
        <p:nvSpPr>
          <p:cNvPr id="60" name="Elipse 59"/>
          <p:cNvSpPr/>
          <p:nvPr/>
        </p:nvSpPr>
        <p:spPr bwMode="auto">
          <a:xfrm>
            <a:off x="7925966" y="5348601"/>
            <a:ext cx="273728" cy="2589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7914384" y="5308798"/>
            <a:ext cx="25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</a:t>
            </a:r>
            <a:endParaRPr lang="pt-BR" sz="16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029256" y="3457929"/>
            <a:ext cx="2040" cy="1740818"/>
          </a:xfrm>
          <a:prstGeom prst="line">
            <a:avLst/>
          </a:prstGeom>
          <a:ln w="952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555169" y="3457929"/>
            <a:ext cx="453081" cy="1736061"/>
          </a:xfrm>
          <a:prstGeom prst="line">
            <a:avLst/>
          </a:prstGeom>
          <a:ln w="952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6925679" y="3321782"/>
            <a:ext cx="2052228" cy="1968697"/>
          </a:xfrm>
          <a:prstGeom prst="line">
            <a:avLst/>
          </a:prstGeom>
          <a:ln w="952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제목 1"/>
          <p:cNvSpPr txBox="1">
            <a:spLocks/>
          </p:cNvSpPr>
          <p:nvPr/>
        </p:nvSpPr>
        <p:spPr>
          <a:xfrm>
            <a:off x="11944" y="9256"/>
            <a:ext cx="10046083" cy="684234"/>
          </a:xfrm>
          <a:prstGeom prst="rect">
            <a:avLst/>
          </a:prstGeom>
        </p:spPr>
        <p:txBody>
          <a:bodyPr lIns="91428" tIns="45714" rIns="91428" bIns="45714" anchor="ctr"/>
          <a:lstStyle>
            <a:defPPr>
              <a:defRPr lang="ko-KR"/>
            </a:defPPr>
            <a:lvl1pPr defTabSz="914400">
              <a:spcBef>
                <a:spcPct val="0"/>
              </a:spcBef>
              <a:buNone/>
              <a:defRPr kumimoji="1" sz="2400" b="1">
                <a:solidFill>
                  <a:schemeClr val="bg1">
                    <a:lumMod val="75000"/>
                  </a:schemeClr>
                </a:solidFill>
                <a:latin typeface="+mn-ea"/>
              </a:defRPr>
            </a:lvl1pPr>
          </a:lstStyle>
          <a:p>
            <a:pPr lvl="0" fontAlgn="base">
              <a:lnSpc>
                <a:spcPct val="150000"/>
              </a:lnSpc>
              <a:spcAft>
                <a:spcPts val="1600"/>
              </a:spcAft>
              <a:buClr>
                <a:prstClr val="black"/>
              </a:buCl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pt-BR" altLang="ko-K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Construction</a:t>
            </a:r>
            <a:r>
              <a:rPr lang="pt-BR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pt-BR" altLang="ko-K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Plan</a:t>
            </a:r>
            <a:endParaRPr lang="pt-BR" altLang="ko-K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156" y="0"/>
            <a:ext cx="12194822" cy="72522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04857" y="199307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INFRA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3042" y="57410"/>
            <a:ext cx="4990783" cy="468052"/>
            <a:chOff x="62180" y="865187"/>
            <a:chExt cx="4990783" cy="46805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80963" y="1003834"/>
              <a:ext cx="4572000" cy="3017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36576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  <a:buClr>
                  <a:prstClr val="black"/>
                </a:buClr>
                <a:defRPr/>
              </a:pPr>
              <a:r>
                <a:rPr kumimoji="1" lang="pt-BR" altLang="ko-KR" sz="1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Walking</a:t>
              </a:r>
              <a:r>
                <a:rPr kumimoji="1" lang="pt-BR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kumimoji="1" lang="pt-BR" altLang="ko-KR" sz="1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Track</a:t>
              </a:r>
              <a:r>
                <a:rPr kumimoji="1" lang="pt-BR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– </a:t>
              </a:r>
              <a:r>
                <a:rPr kumimoji="1" lang="pt-BR" altLang="ko-K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Grupo Infra</a:t>
              </a:r>
            </a:p>
          </p:txBody>
        </p:sp>
        <p:sp>
          <p:nvSpPr>
            <p:cNvPr id="39" name="Flowchart: Manual Input 38"/>
            <p:cNvSpPr/>
            <p:nvPr/>
          </p:nvSpPr>
          <p:spPr bwMode="auto">
            <a:xfrm>
              <a:off x="62180" y="865187"/>
              <a:ext cx="645294" cy="468052"/>
            </a:xfrm>
            <a:prstGeom prst="flowChartManualInpu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</p:grpSp>
      <p:sp>
        <p:nvSpPr>
          <p:cNvPr id="69" name="모서리가 둥근 직사각형 20"/>
          <p:cNvSpPr/>
          <p:nvPr/>
        </p:nvSpPr>
        <p:spPr>
          <a:xfrm>
            <a:off x="264939" y="801502"/>
            <a:ext cx="3348372" cy="386399"/>
          </a:xfrm>
          <a:prstGeom prst="roundRect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STEP</a:t>
            </a:r>
            <a:r>
              <a:rPr kumimoji="0" lang="en-US" altLang="ko-KR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01 – 191m Walking Track -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5" y="1557586"/>
            <a:ext cx="6755409" cy="223498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15" y="3861842"/>
            <a:ext cx="1145951" cy="759232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7681763" y="4056399"/>
            <a:ext cx="464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CLIMBING PLANT </a:t>
            </a:r>
            <a:endParaRPr lang="pt-BR" sz="14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919715" y="4477414"/>
            <a:ext cx="464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NATURAL STONES AND GRASS</a:t>
            </a:r>
            <a:endParaRPr lang="pt-BR" sz="1400" b="1" dirty="0"/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53" y="5592973"/>
            <a:ext cx="1091983" cy="760748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1924200" y="5803733"/>
            <a:ext cx="464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GALVANIZED METAL ARC</a:t>
            </a:r>
            <a:endParaRPr lang="pt-BR" sz="1400" b="1" dirty="0"/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15" y="4037717"/>
            <a:ext cx="1145951" cy="759232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76" y="4943021"/>
            <a:ext cx="967228" cy="1299905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7681763" y="5473772"/>
            <a:ext cx="464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SOLAR GROUND LIGHTING</a:t>
            </a:r>
            <a:endParaRPr lang="pt-BR" sz="1400" b="1" dirty="0"/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47" y="4046220"/>
            <a:ext cx="1022223" cy="1264582"/>
          </a:xfrm>
          <a:prstGeom prst="rect">
            <a:avLst/>
          </a:prstGeom>
        </p:spPr>
      </p:pic>
      <p:sp>
        <p:nvSpPr>
          <p:cNvPr id="58" name="모서리가 둥근 직사각형 5"/>
          <p:cNvSpPr/>
          <p:nvPr/>
        </p:nvSpPr>
        <p:spPr>
          <a:xfrm>
            <a:off x="264939" y="1378745"/>
            <a:ext cx="11593288" cy="5092420"/>
          </a:xfrm>
          <a:prstGeom prst="roundRect">
            <a:avLst>
              <a:gd name="adj" fmla="val 1585"/>
            </a:avLst>
          </a:prstGeom>
          <a:noFill/>
          <a:ln>
            <a:solidFill>
              <a:schemeClr val="accent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3916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0" name="Retângulo 59"/>
          <p:cNvSpPr/>
          <p:nvPr/>
        </p:nvSpPr>
        <p:spPr bwMode="auto">
          <a:xfrm>
            <a:off x="743353" y="5601628"/>
            <a:ext cx="1087469" cy="766741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>
              <a:lumMod val="40000"/>
              <a:lumOff val="60000"/>
            </a:schemeClr>
          </a:solidFill>
        </a:ln>
      </a:spPr>
      <a:bodyPr rtlCol="0" anchor="ctr"/>
      <a:lstStyle>
        <a:defPPr marL="0" marR="0" indent="0" algn="ctr" defTabSz="1039168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맑은 고딕"/>
            <a:ea typeface="맑은 고딕" panose="020B0503020000020004" pitchFamily="50" charset="-127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68558" tIns="34279" rIns="68558" bIns="34279" rtlCol="0" anchor="t">
        <a:spAutoFit/>
      </a:bodyPr>
      <a:lstStyle>
        <a:defPPr algn="ctr">
          <a:spcAft>
            <a:spcPts val="1200"/>
          </a:spcAft>
          <a:defRPr sz="1600" b="1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2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3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4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5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6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EAED5"/>
        </a:solidFill>
        <a:ln w="6350">
          <a:noFill/>
          <a:miter lim="800000"/>
          <a:headEnd/>
          <a:tailEnd/>
        </a:ln>
      </a:spPr>
      <a:bodyPr wrap="square" lIns="68558" tIns="34279" rIns="68558" bIns="34279" rtlCol="0" anchor="t">
        <a:spAutoFit/>
      </a:bodyPr>
      <a:lstStyle>
        <a:defPPr algn="ctr">
          <a:spcAft>
            <a:spcPts val="1200"/>
          </a:spcAft>
          <a:defRPr sz="4400" b="1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8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9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 lIns="68558" tIns="34279" rIns="68558" bIns="34279" anchor="t">
        <a:spAutoFit/>
      </a:bodyPr>
      <a:lstStyle>
        <a:defPPr>
          <a:spcAft>
            <a:spcPts val="1200"/>
          </a:spcAft>
          <a:defRPr sz="1600" b="1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0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EAED5"/>
        </a:solidFill>
        <a:ln w="6350">
          <a:noFill/>
          <a:miter lim="800000"/>
          <a:headEnd/>
          <a:tailEnd/>
        </a:ln>
      </a:spPr>
      <a:bodyPr wrap="square" lIns="68558" tIns="34279" rIns="68558" bIns="34279" rtlCol="0" anchor="t">
        <a:spAutoFit/>
      </a:bodyPr>
      <a:lstStyle>
        <a:defPPr algn="ctr">
          <a:spcAft>
            <a:spcPts val="1200"/>
          </a:spcAft>
          <a:defRPr sz="4400" b="1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wrap="square" lIns="68558" tIns="34279" rIns="68558" bIns="34279" rtlCol="0" anchor="t">
        <a:spAutoFit/>
      </a:bodyPr>
      <a:lstStyle>
        <a:defPPr algn="ctr">
          <a:spcAft>
            <a:spcPts val="1200"/>
          </a:spcAft>
          <a:defRPr sz="1600" b="1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spDef>
    <a:lnDef>
      <a:spPr>
        <a:ln w="19050">
          <a:solidFill>
            <a:srgbClr val="006600"/>
          </a:solidFill>
          <a:headEnd type="oval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 lIns="68558" tIns="34279" rIns="68558" bIns="34279" anchor="t">
        <a:spAutoFit/>
      </a:bodyPr>
      <a:lstStyle>
        <a:defPPr>
          <a:spcAft>
            <a:spcPts val="1200"/>
          </a:spcAft>
          <a:defRPr sz="1600" b="1" dirty="0" smtClean="0">
            <a:solidFill>
              <a:schemeClr val="tx1">
                <a:lumMod val="85000"/>
                <a:lumOff val="15000"/>
              </a:schemeClr>
            </a:solidFill>
            <a:latin typeface="+mn-ea"/>
            <a:ea typeface="+mn-ea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PPT보고서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eaLnBrk="0" fontAlgn="base" latinLnBrk="0" hangingPunct="0">
          <a:spcBef>
            <a:spcPct val="0"/>
          </a:spcBef>
          <a:spcAft>
            <a:spcPct val="0"/>
          </a:spcAft>
          <a:defRPr sz="120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927F23F6D3D7B4C98FB8B30D7AC881F" ma:contentTypeVersion="0" ma:contentTypeDescription="새 문서를 만듭니다." ma:contentTypeScope="" ma:versionID="5dd07d232d262c6c0ae482f12f1e3d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A978EC-85B1-4DE9-805D-726686BCD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05E42E-A72A-49CA-B1E9-67F3975A7ECA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039D867-9917-4BFD-AD51-441CE313C2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209788</TotalTime>
  <Words>59</Words>
  <Application>Microsoft Office PowerPoint</Application>
  <PresentationFormat>Personalizar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20</vt:i4>
      </vt:variant>
      <vt:variant>
        <vt:lpstr>Títulos de slides</vt:lpstr>
      </vt:variant>
      <vt:variant>
        <vt:i4>2</vt:i4>
      </vt:variant>
    </vt:vector>
  </HeadingPairs>
  <TitlesOfParts>
    <vt:vector size="30" baseType="lpstr">
      <vt:lpstr>HY견고딕</vt:lpstr>
      <vt:lpstr>맑은 고딕</vt:lpstr>
      <vt:lpstr>Arial</vt:lpstr>
      <vt:lpstr>바탕체</vt:lpstr>
      <vt:lpstr>SamsungOne 400</vt:lpstr>
      <vt:lpstr>SamsungOneKoreanOTF 400</vt:lpstr>
      <vt:lpstr>Tahoma</vt:lpstr>
      <vt:lpstr>Wingdings</vt:lpstr>
      <vt:lpstr>1_PPT보고서양식</vt:lpstr>
      <vt:lpstr>2_PPT보고서양식</vt:lpstr>
      <vt:lpstr>3_PPT보고서양식</vt:lpstr>
      <vt:lpstr>4_PPT보고서양식</vt:lpstr>
      <vt:lpstr>5_PPT보고서양식</vt:lpstr>
      <vt:lpstr>6_PPT보고서양식</vt:lpstr>
      <vt:lpstr>7_PPT보고서양식</vt:lpstr>
      <vt:lpstr>8_PPT보고서양식</vt:lpstr>
      <vt:lpstr>9_PPT보고서양식</vt:lpstr>
      <vt:lpstr>10_PPT보고서양식</vt:lpstr>
      <vt:lpstr>11_PPT보고서양식</vt:lpstr>
      <vt:lpstr>12_PPT보고서양식</vt:lpstr>
      <vt:lpstr>13_PPT보고서양식</vt:lpstr>
      <vt:lpstr>14_PPT보고서양식</vt:lpstr>
      <vt:lpstr>15_PPT보고서양식</vt:lpstr>
      <vt:lpstr>16_PPT보고서양식</vt:lpstr>
      <vt:lpstr>17_PPT보고서양식</vt:lpstr>
      <vt:lpstr>18_PPT보고서양식</vt:lpstr>
      <vt:lpstr>19_PPT보고서양식</vt:lpstr>
      <vt:lpstr>20_PPT보고서양식</vt:lpstr>
      <vt:lpstr>Apresentação do PowerPoint</vt:lpstr>
      <vt:lpstr>Apresentação do PowerPoint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사업 연혁</dc:title>
  <dc:creator>SAMSUNG</dc:creator>
  <cp:lastModifiedBy>Carlos Eduardo Kusano/Maintenance Part/SEDA-P(C)/Professional/Samsung Electronics</cp:lastModifiedBy>
  <cp:revision>8386</cp:revision>
  <cp:lastPrinted>2023-07-20T11:46:54Z</cp:lastPrinted>
  <dcterms:created xsi:type="dcterms:W3CDTF">2014-07-26T01:50:47Z</dcterms:created>
  <dcterms:modified xsi:type="dcterms:W3CDTF">2024-11-21T12:21:45Z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0x0101009927F23F6D3D7B4C98FB8B30D7AC881F</vt:lpwstr>
  </property>
</Properties>
</file>